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9" r:id="rId4"/>
    <p:sldId id="261" r:id="rId5"/>
    <p:sldId id="258" r:id="rId6"/>
    <p:sldId id="262" r:id="rId7"/>
    <p:sldId id="263" r:id="rId8"/>
    <p:sldId id="264" r:id="rId9"/>
    <p:sldId id="265" r:id="rId10"/>
    <p:sldId id="266" r:id="rId11"/>
    <p:sldId id="267" r:id="rId12"/>
    <p:sldId id="268" r:id="rId13"/>
    <p:sldId id="269" r:id="rId14"/>
    <p:sldId id="270" r:id="rId15"/>
    <p:sldId id="273" r:id="rId16"/>
    <p:sldId id="274" r:id="rId17"/>
    <p:sldId id="275" r:id="rId18"/>
    <p:sldId id="276" r:id="rId19"/>
    <p:sldId id="277" r:id="rId20"/>
    <p:sldId id="271" r:id="rId21"/>
    <p:sldId id="283" r:id="rId22"/>
    <p:sldId id="272" r:id="rId23"/>
    <p:sldId id="282" r:id="rId24"/>
    <p:sldId id="278" r:id="rId25"/>
    <p:sldId id="279" r:id="rId26"/>
    <p:sldId id="281" r:id="rId27"/>
    <p:sldId id="284"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164A"/>
    <a:srgbClr val="FA8F00"/>
    <a:srgbClr val="5DF0FF"/>
    <a:srgbClr val="FF4747"/>
    <a:srgbClr val="A2023F"/>
    <a:srgbClr val="C23E47"/>
    <a:srgbClr val="5EEC3C"/>
    <a:srgbClr val="5B4101"/>
    <a:srgbClr val="956B01"/>
    <a:srgbClr val="FE7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D6637-D75D-47A6-8C98-E5D747AFC5DC}" type="datetimeFigureOut">
              <a:rPr lang="en-US" smtClean="0"/>
              <a:t>8/14/2021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472248-AF3C-42E1-B487-8E33F886CE30}" type="slidenum">
              <a:rPr lang="en-US" smtClean="0"/>
              <a:t>‹#›</a:t>
            </a:fld>
            <a:endParaRPr lang="en-US"/>
          </a:p>
        </p:txBody>
      </p:sp>
    </p:spTree>
    <p:extLst>
      <p:ext uri="{BB962C8B-B14F-4D97-AF65-F5344CB8AC3E}">
        <p14:creationId xmlns:p14="http://schemas.microsoft.com/office/powerpoint/2010/main" val="50918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472248-AF3C-42E1-B487-8E33F886CE30}" type="slidenum">
              <a:rPr lang="en-US" smtClean="0"/>
              <a:t>9</a:t>
            </a:fld>
            <a:endParaRPr lang="en-US"/>
          </a:p>
        </p:txBody>
      </p:sp>
    </p:spTree>
    <p:extLst>
      <p:ext uri="{BB962C8B-B14F-4D97-AF65-F5344CB8AC3E}">
        <p14:creationId xmlns:p14="http://schemas.microsoft.com/office/powerpoint/2010/main" val="3536953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69" y="1808225"/>
            <a:ext cx="7787955" cy="1374345"/>
          </a:xfrm>
          <a:noFill/>
          <a:effectLst/>
        </p:spPr>
        <p:txBody>
          <a:bodyPr>
            <a:normAutofit/>
          </a:bodyPr>
          <a:lstStyle>
            <a:lvl1pPr algn="r">
              <a:defRPr sz="3600">
                <a:solidFill>
                  <a:srgbClr val="FF0000"/>
                </a:solidFill>
                <a:effectLst>
                  <a:outerShdw blurRad="76200" dist="38100" dir="3000000" algn="ctr" rotWithShape="0">
                    <a:schemeClr val="tx1">
                      <a:alpha val="41000"/>
                    </a:schemeClr>
                  </a:outerShdw>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335275"/>
            <a:ext cx="7787955" cy="1068935"/>
          </a:xfrm>
          <a:noFill/>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3929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359506"/>
          </a:xfrm>
          <a:noFill/>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281175"/>
            <a:ext cx="5955495" cy="572644"/>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8559"/>
            <a:ext cx="595549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82114"/>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634"/>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82114"/>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4"/>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8/14/2021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hackerone.com/reports/647130" TargetMode="External"/><Relationship Id="rId2" Type="http://schemas.openxmlformats.org/officeDocument/2006/relationships/hyperlink" Target="https://hackerone.com/reports/789652" TargetMode="External"/><Relationship Id="rId1" Type="http://schemas.openxmlformats.org/officeDocument/2006/relationships/slideLayout" Target="../slideLayouts/slideLayout2.xml"/><Relationship Id="rId4" Type="http://schemas.openxmlformats.org/officeDocument/2006/relationships/hyperlink" Target="https://hackerone.com/reports/949382"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OWASP TOP 10</a:t>
            </a:r>
          </a:p>
        </p:txBody>
      </p:sp>
      <p:sp>
        <p:nvSpPr>
          <p:cNvPr id="3" name="Subtitle 2"/>
          <p:cNvSpPr>
            <a:spLocks noGrp="1"/>
          </p:cNvSpPr>
          <p:nvPr>
            <p:ph type="subTitle" idx="1"/>
          </p:nvPr>
        </p:nvSpPr>
        <p:spPr/>
        <p:txBody>
          <a:bodyPr/>
          <a:lstStyle/>
          <a:p>
            <a:r>
              <a:rPr lang="en-US" dirty="0"/>
              <a:t>Manjunathan C</a:t>
            </a:r>
          </a:p>
          <a:p>
            <a:r>
              <a:rPr lang="en-US" dirty="0"/>
              <a:t>Security Analyst</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792" y="281175"/>
            <a:ext cx="8246070" cy="739290"/>
          </a:xfrm>
        </p:spPr>
        <p:txBody>
          <a:bodyPr/>
          <a:lstStyle/>
          <a:p>
            <a:r>
              <a:rPr lang="en-US" dirty="0"/>
              <a:t>Broken Authentication</a:t>
            </a:r>
          </a:p>
        </p:txBody>
      </p:sp>
      <p:sp>
        <p:nvSpPr>
          <p:cNvPr id="7" name="TextBox 6">
            <a:extLst>
              <a:ext uri="{FF2B5EF4-FFF2-40B4-BE49-F238E27FC236}">
                <a16:creationId xmlns:a16="http://schemas.microsoft.com/office/drawing/2014/main" id="{6E6B5967-1E08-4E77-BFA7-E0FE3BCC1047}"/>
              </a:ext>
            </a:extLst>
          </p:cNvPr>
          <p:cNvSpPr txBox="1"/>
          <p:nvPr/>
        </p:nvSpPr>
        <p:spPr>
          <a:xfrm>
            <a:off x="215138" y="1655520"/>
            <a:ext cx="8713724" cy="2585323"/>
          </a:xfrm>
          <a:prstGeom prst="rect">
            <a:avLst/>
          </a:prstGeom>
          <a:noFill/>
        </p:spPr>
        <p:txBody>
          <a:bodyPr wrap="square">
            <a:spAutoFit/>
          </a:bodyPr>
          <a:lstStyle/>
          <a:p>
            <a:pPr marL="285750" indent="-285750">
              <a:buFont typeface="Arial" panose="020B0604020202020204" pitchFamily="34" charset="0"/>
              <a:buChar char="•"/>
            </a:pPr>
            <a:r>
              <a:rPr lang="en-US" dirty="0"/>
              <a:t>A web application with broken or weak authentication can be easily detected by attackers.</a:t>
            </a:r>
          </a:p>
          <a:p>
            <a:pPr marL="285750" indent="-285750">
              <a:buFont typeface="Arial" panose="020B0604020202020204" pitchFamily="34" charset="0"/>
              <a:buChar char="•"/>
            </a:pPr>
            <a:r>
              <a:rPr lang="en-US" sz="1800" dirty="0"/>
              <a:t>Example: </a:t>
            </a:r>
            <a:r>
              <a:rPr lang="en-US" dirty="0"/>
              <a:t>brute force/dictionary attacks and session management attacks</a:t>
            </a:r>
            <a:endParaRPr lang="en-US" sz="1800" dirty="0"/>
          </a:p>
          <a:p>
            <a:pPr marL="285750" indent="-285750">
              <a:buFont typeface="Arial" panose="020B0604020202020204" pitchFamily="34" charset="0"/>
              <a:buChar char="•"/>
            </a:pPr>
            <a:r>
              <a:rPr lang="en-US" sz="1800" dirty="0"/>
              <a:t>Impact: HIGH</a:t>
            </a:r>
          </a:p>
          <a:p>
            <a:pPr marL="285750" indent="-285750">
              <a:buFont typeface="Arial" panose="020B0604020202020204" pitchFamily="34" charset="0"/>
              <a:buChar char="•"/>
            </a:pPr>
            <a:r>
              <a:rPr lang="en-US" sz="1800" u="sng" dirty="0"/>
              <a:t>Prevention:</a:t>
            </a:r>
          </a:p>
          <a:p>
            <a:pPr marL="742950" lvl="1" indent="-285750">
              <a:buFont typeface="Arial" panose="020B0604020202020204" pitchFamily="34" charset="0"/>
              <a:buChar char="•"/>
            </a:pPr>
            <a:r>
              <a:rPr lang="en-US" sz="1800" dirty="0"/>
              <a:t>Implement Multi factor authentication</a:t>
            </a:r>
          </a:p>
          <a:p>
            <a:pPr marL="742950" lvl="1" indent="-285750">
              <a:buFont typeface="Arial" panose="020B0604020202020204" pitchFamily="34" charset="0"/>
              <a:buChar char="•"/>
            </a:pPr>
            <a:r>
              <a:rPr lang="en-US" sz="1800" dirty="0"/>
              <a:t>Expire session after regular intervals or any updates in login data.</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5906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roken Authentication and Session Management - Omise Bug Bounty POC">
            <a:hlinkClick r:id="" action="ppaction://media"/>
            <a:extLst>
              <a:ext uri="{FF2B5EF4-FFF2-40B4-BE49-F238E27FC236}">
                <a16:creationId xmlns:a16="http://schemas.microsoft.com/office/drawing/2014/main" id="{491E4C99-87BF-4CA7-AB40-908E75849F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9150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7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427" y="281175"/>
            <a:ext cx="8246070" cy="739290"/>
          </a:xfrm>
        </p:spPr>
        <p:txBody>
          <a:bodyPr/>
          <a:lstStyle/>
          <a:p>
            <a:r>
              <a:rPr lang="en-US" dirty="0"/>
              <a:t>Sensitive data Exposure</a:t>
            </a:r>
          </a:p>
        </p:txBody>
      </p:sp>
      <p:sp>
        <p:nvSpPr>
          <p:cNvPr id="6" name="TextBox 5">
            <a:extLst>
              <a:ext uri="{FF2B5EF4-FFF2-40B4-BE49-F238E27FC236}">
                <a16:creationId xmlns:a16="http://schemas.microsoft.com/office/drawing/2014/main" id="{207E235D-EED6-4753-BFF9-FF38E056396E}"/>
              </a:ext>
            </a:extLst>
          </p:cNvPr>
          <p:cNvSpPr txBox="1"/>
          <p:nvPr/>
        </p:nvSpPr>
        <p:spPr>
          <a:xfrm>
            <a:off x="296260" y="1502815"/>
            <a:ext cx="855148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Sensitive data exposure is when important stored or transmitted is compromised.</a:t>
            </a:r>
          </a:p>
          <a:p>
            <a:pPr marL="285750" indent="-285750">
              <a:buFont typeface="Arial" panose="020B0604020202020204" pitchFamily="34" charset="0"/>
              <a:buChar char="•"/>
            </a:pPr>
            <a:r>
              <a:rPr lang="en-US" dirty="0"/>
              <a:t>Example: Directory Listing, Sensitive data leakage while </a:t>
            </a:r>
            <a:r>
              <a:rPr lang="en-US" dirty="0" err="1"/>
              <a:t>browsing,LFI</a:t>
            </a:r>
            <a:endParaRPr lang="en-US" dirty="0"/>
          </a:p>
          <a:p>
            <a:pPr marL="285750" indent="-285750">
              <a:buFont typeface="Arial" panose="020B0604020202020204" pitchFamily="34" charset="0"/>
              <a:buChar char="•"/>
            </a:pPr>
            <a:r>
              <a:rPr lang="en-US" dirty="0"/>
              <a:t>Impact: High(as per the data)</a:t>
            </a:r>
          </a:p>
          <a:p>
            <a:pPr marL="285750" indent="-285750">
              <a:buFont typeface="Arial" panose="020B0604020202020204" pitchFamily="34" charset="0"/>
              <a:buChar char="•"/>
            </a:pPr>
            <a:r>
              <a:rPr lang="en-US" u="sng" dirty="0"/>
              <a:t>Prevention:</a:t>
            </a:r>
            <a:endParaRPr lang="en-US" altLang="en-US" u="sng" dirty="0"/>
          </a:p>
          <a:p>
            <a:pPr marL="742950" lvl="1" indent="-285750" eaLnBrk="0" fontAlgn="base" hangingPunct="0">
              <a:spcBef>
                <a:spcPct val="0"/>
              </a:spcBef>
              <a:spcAft>
                <a:spcPct val="0"/>
              </a:spcAft>
              <a:buFont typeface="Arial" panose="020B0604020202020204" pitchFamily="34" charset="0"/>
              <a:buChar char="•"/>
            </a:pPr>
            <a:r>
              <a:rPr lang="en-US" altLang="en-US" dirty="0"/>
              <a:t>Identify sensitive data and apply appropriate security controls. </a:t>
            </a:r>
          </a:p>
          <a:p>
            <a:pPr marL="742950" lvl="1" indent="-285750" eaLnBrk="0" fontAlgn="base" hangingPunct="0">
              <a:spcBef>
                <a:spcPct val="0"/>
              </a:spcBef>
              <a:spcAft>
                <a:spcPct val="0"/>
              </a:spcAft>
              <a:buFont typeface="Arial" panose="020B0604020202020204" pitchFamily="34" charset="0"/>
              <a:buChar char="•"/>
            </a:pPr>
            <a:r>
              <a:rPr lang="en-US" altLang="en-US" dirty="0"/>
              <a:t>Don’t store sensitive data unless absolutely needed</a:t>
            </a:r>
          </a:p>
          <a:p>
            <a:pPr marL="742950" lvl="1" indent="-285750" eaLnBrk="0" fontAlgn="base" hangingPunct="0">
              <a:spcBef>
                <a:spcPct val="0"/>
              </a:spcBef>
              <a:spcAft>
                <a:spcPct val="0"/>
              </a:spcAft>
              <a:buFont typeface="Arial" panose="020B0604020202020204" pitchFamily="34" charset="0"/>
              <a:buChar char="•"/>
            </a:pPr>
            <a:r>
              <a:rPr lang="en-US" altLang="en-US" dirty="0"/>
              <a:t>Encrypt all sensitive data at rest using strong encryption algorithms, protocols and keys. </a:t>
            </a:r>
          </a:p>
          <a:p>
            <a:pPr marL="742950" lvl="1" indent="-285750" eaLnBrk="0" fontAlgn="base" hangingPunct="0">
              <a:spcBef>
                <a:spcPct val="0"/>
              </a:spcBef>
              <a:spcAft>
                <a:spcPct val="0"/>
              </a:spcAft>
              <a:buFont typeface="Arial" panose="020B0604020202020204" pitchFamily="34" charset="0"/>
              <a:buChar char="•"/>
            </a:pPr>
            <a:r>
              <a:rPr lang="en-US" altLang="en-US" dirty="0"/>
              <a:t>Disable caching for sensitive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139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pic>
        <p:nvPicPr>
          <p:cNvPr id="4" name="Local File Inclusion Sensitive Data Exposure Bug Bounty POC 2021">
            <a:hlinkClick r:id="" action="ppaction://media"/>
            <a:extLst>
              <a:ext uri="{FF2B5EF4-FFF2-40B4-BE49-F238E27FC236}">
                <a16:creationId xmlns:a16="http://schemas.microsoft.com/office/drawing/2014/main" id="{838D051A-91CB-4A5B-BC29-81473CE8DE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4729363"/>
          </a:xfrm>
          <a:prstGeom prst="rect">
            <a:avLst/>
          </a:prstGeom>
        </p:spPr>
      </p:pic>
    </p:spTree>
    <p:extLst>
      <p:ext uri="{BB962C8B-B14F-4D97-AF65-F5344CB8AC3E}">
        <p14:creationId xmlns:p14="http://schemas.microsoft.com/office/powerpoint/2010/main" val="209560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930" y="281175"/>
            <a:ext cx="8246070" cy="739290"/>
          </a:xfrm>
        </p:spPr>
        <p:txBody>
          <a:bodyPr>
            <a:normAutofit/>
          </a:bodyPr>
          <a:lstStyle/>
          <a:p>
            <a:r>
              <a:rPr lang="en-US" sz="3200" dirty="0">
                <a:solidFill>
                  <a:schemeClr val="bg1"/>
                </a:solidFill>
              </a:rPr>
              <a:t>XML External Entities(XXE)</a:t>
            </a:r>
          </a:p>
        </p:txBody>
      </p:sp>
      <p:sp>
        <p:nvSpPr>
          <p:cNvPr id="4" name="TextBox 3">
            <a:extLst>
              <a:ext uri="{FF2B5EF4-FFF2-40B4-BE49-F238E27FC236}">
                <a16:creationId xmlns:a16="http://schemas.microsoft.com/office/drawing/2014/main" id="{9940686E-909D-43F5-A9F2-BD36A12475F0}"/>
              </a:ext>
            </a:extLst>
          </p:cNvPr>
          <p:cNvSpPr txBox="1"/>
          <p:nvPr/>
        </p:nvSpPr>
        <p:spPr>
          <a:xfrm>
            <a:off x="296260" y="1502815"/>
            <a:ext cx="870418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If a web application uses a vulnerable component processing XML, attackers can upload XML or include hostile content, commands or code within an XML document.</a:t>
            </a:r>
          </a:p>
          <a:p>
            <a:pPr marL="285750" indent="-285750">
              <a:buFont typeface="Arial" panose="020B0604020202020204" pitchFamily="34" charset="0"/>
              <a:buChar char="•"/>
            </a:pPr>
            <a:r>
              <a:rPr lang="en-US" dirty="0"/>
              <a:t>Example:  An application allows untrusted sources to perform XML uploads.</a:t>
            </a:r>
          </a:p>
          <a:p>
            <a:pPr marL="285750" indent="-285750">
              <a:buFont typeface="Arial" panose="020B0604020202020204" pitchFamily="34" charset="0"/>
              <a:buChar char="•"/>
            </a:pPr>
            <a:r>
              <a:rPr lang="en-US" dirty="0"/>
              <a:t>Impact: High</a:t>
            </a:r>
          </a:p>
          <a:p>
            <a:pPr marL="285750" indent="-285750">
              <a:buFont typeface="Arial" panose="020B0604020202020204" pitchFamily="34" charset="0"/>
              <a:buChar char="•"/>
            </a:pPr>
            <a:r>
              <a:rPr lang="en-US" dirty="0"/>
              <a:t>Prevention:</a:t>
            </a:r>
            <a:endParaRPr lang="en-US" altLang="en-US" dirty="0"/>
          </a:p>
          <a:p>
            <a:pPr marL="742950" lvl="1" indent="-285750" eaLnBrk="0" fontAlgn="base" hangingPunct="0">
              <a:spcBef>
                <a:spcPct val="0"/>
              </a:spcBef>
              <a:spcAft>
                <a:spcPct val="0"/>
              </a:spcAft>
              <a:buFont typeface="Arial" panose="020B0604020202020204" pitchFamily="34" charset="0"/>
              <a:buChar char="•"/>
            </a:pPr>
            <a:r>
              <a:rPr lang="en-US" altLang="en-US" dirty="0"/>
              <a:t>Use simpler data formats like JSON and avoid serialization </a:t>
            </a:r>
          </a:p>
          <a:p>
            <a:pPr marL="742950" lvl="1" indent="-285750" eaLnBrk="0" fontAlgn="base" hangingPunct="0">
              <a:spcBef>
                <a:spcPct val="0"/>
              </a:spcBef>
              <a:spcAft>
                <a:spcPct val="0"/>
              </a:spcAft>
              <a:buFont typeface="Arial" panose="020B0604020202020204" pitchFamily="34" charset="0"/>
              <a:buChar char="•"/>
            </a:pPr>
            <a:r>
              <a:rPr lang="en-US" altLang="en-US" dirty="0"/>
              <a:t>Patch or upgrade all XML processors and libraries </a:t>
            </a:r>
          </a:p>
          <a:p>
            <a:pPr marL="742950" lvl="1" indent="-285750" eaLnBrk="0" fontAlgn="base" hangingPunct="0">
              <a:spcBef>
                <a:spcPct val="0"/>
              </a:spcBef>
              <a:spcAft>
                <a:spcPct val="0"/>
              </a:spcAft>
              <a:buFont typeface="Arial" panose="020B0604020202020204" pitchFamily="34" charset="0"/>
              <a:buChar char="•"/>
            </a:pPr>
            <a:r>
              <a:rPr lang="en-US" altLang="en-US" dirty="0"/>
              <a:t>Disable XML external entity and DTD processing </a:t>
            </a:r>
          </a:p>
          <a:p>
            <a:pPr marL="285750" indent="-285750">
              <a:buFont typeface="Arial" panose="020B0604020202020204" pitchFamily="34" charset="0"/>
              <a:buChar char="•"/>
            </a:pPr>
            <a:endParaRPr lang="en-US" alt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3843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pic>
        <p:nvPicPr>
          <p:cNvPr id="6" name="Readme XXE PoC">
            <a:hlinkClick r:id="" action="ppaction://media"/>
            <a:extLst>
              <a:ext uri="{FF2B5EF4-FFF2-40B4-BE49-F238E27FC236}">
                <a16:creationId xmlns:a16="http://schemas.microsoft.com/office/drawing/2014/main" id="{367BB9BD-0778-4CD2-B0AA-01F346BF4D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53150" cy="4556915"/>
          </a:xfrm>
          <a:prstGeom prst="rect">
            <a:avLst/>
          </a:prstGeom>
        </p:spPr>
      </p:pic>
    </p:spTree>
    <p:extLst>
      <p:ext uri="{BB962C8B-B14F-4D97-AF65-F5344CB8AC3E}">
        <p14:creationId xmlns:p14="http://schemas.microsoft.com/office/powerpoint/2010/main" val="18772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75" y="281175"/>
            <a:ext cx="8246070" cy="739290"/>
          </a:xfrm>
        </p:spPr>
        <p:txBody>
          <a:bodyPr/>
          <a:lstStyle/>
          <a:p>
            <a:r>
              <a:rPr lang="en-US" sz="3600" dirty="0">
                <a:solidFill>
                  <a:schemeClr val="bg1"/>
                </a:solidFill>
              </a:rPr>
              <a:t>Broken Access Control</a:t>
            </a:r>
          </a:p>
        </p:txBody>
      </p:sp>
      <p:sp>
        <p:nvSpPr>
          <p:cNvPr id="7" name="TextBox 6">
            <a:extLst>
              <a:ext uri="{FF2B5EF4-FFF2-40B4-BE49-F238E27FC236}">
                <a16:creationId xmlns:a16="http://schemas.microsoft.com/office/drawing/2014/main" id="{BB509D80-89F1-429A-ACE7-3879A99BC602}"/>
              </a:ext>
            </a:extLst>
          </p:cNvPr>
          <p:cNvSpPr txBox="1"/>
          <p:nvPr/>
        </p:nvSpPr>
        <p:spPr>
          <a:xfrm>
            <a:off x="143555" y="1350110"/>
            <a:ext cx="87041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Broken access control means that attackers can gain access to user accounts and act as users or administrators, and that regular users can gain unintended privileged functions. Strong access mechanisms ensure that each role has clear and isolated privileges.</a:t>
            </a:r>
          </a:p>
          <a:p>
            <a:pPr marL="285750" indent="-285750">
              <a:buFont typeface="Arial" panose="020B0604020202020204" pitchFamily="34" charset="0"/>
              <a:buChar char="•"/>
            </a:pPr>
            <a:r>
              <a:rPr lang="en-US" dirty="0"/>
              <a:t>Example: An application allows a primary key to be changed. When the key is changed to another user’s record, that user’s account can be viewed or modified.</a:t>
            </a:r>
          </a:p>
          <a:p>
            <a:pPr marL="285750" indent="-285750">
              <a:buFont typeface="Arial" panose="020B0604020202020204" pitchFamily="34" charset="0"/>
              <a:buChar char="•"/>
            </a:pPr>
            <a:r>
              <a:rPr lang="en-US" dirty="0"/>
              <a:t>Impact : HIGH</a:t>
            </a:r>
          </a:p>
          <a:p>
            <a:pPr marL="285750" indent="-285750">
              <a:buFont typeface="Arial" panose="020B0604020202020204" pitchFamily="34" charset="0"/>
              <a:buChar char="•"/>
            </a:pPr>
            <a:r>
              <a:rPr lang="en-US" u="sng" dirty="0"/>
              <a:t>Prevention:</a:t>
            </a:r>
            <a:endParaRPr lang="en-US" altLang="en-US" u="sng" dirty="0"/>
          </a:p>
          <a:p>
            <a:pPr marL="742950" lvl="1" indent="-285750" eaLnBrk="0" fontAlgn="base" hangingPunct="0">
              <a:spcBef>
                <a:spcPct val="0"/>
              </a:spcBef>
              <a:spcAft>
                <a:spcPct val="0"/>
              </a:spcAft>
              <a:buFont typeface="Arial" panose="020B0604020202020204" pitchFamily="34" charset="0"/>
              <a:buChar char="•"/>
            </a:pPr>
            <a:r>
              <a:rPr lang="en-US" altLang="en-US" dirty="0"/>
              <a:t>Deny access by default, except for public resources </a:t>
            </a:r>
          </a:p>
          <a:p>
            <a:pPr marL="742950" lvl="1" indent="-285750" eaLnBrk="0" fontAlgn="base" hangingPunct="0">
              <a:spcBef>
                <a:spcPct val="0"/>
              </a:spcBef>
              <a:spcAft>
                <a:spcPct val="0"/>
              </a:spcAft>
              <a:buFont typeface="Arial" panose="020B0604020202020204" pitchFamily="34" charset="0"/>
              <a:buChar char="•"/>
            </a:pPr>
            <a:r>
              <a:rPr lang="en-US" altLang="en-US" dirty="0"/>
              <a:t>Build strong access control mechanisms and reuse them across the application </a:t>
            </a:r>
          </a:p>
          <a:p>
            <a:pPr marL="742950" lvl="1" indent="-285750" eaLnBrk="0" fontAlgn="base" hangingPunct="0">
              <a:spcBef>
                <a:spcPct val="0"/>
              </a:spcBef>
              <a:spcAft>
                <a:spcPct val="0"/>
              </a:spcAft>
              <a:buFont typeface="Arial" panose="020B0604020202020204" pitchFamily="34" charset="0"/>
              <a:buChar char="•"/>
            </a:pPr>
            <a:r>
              <a:rPr lang="en-US" altLang="en-US" dirty="0"/>
              <a:t>Enforce record ownership don’t allow users to create, read or delete any record </a:t>
            </a:r>
          </a:p>
          <a:p>
            <a:pPr marL="742950" lvl="1" indent="-285750" eaLnBrk="0" fontAlgn="base" hangingPunct="0">
              <a:spcBef>
                <a:spcPct val="0"/>
              </a:spcBef>
              <a:spcAft>
                <a:spcPct val="0"/>
              </a:spcAft>
              <a:buFont typeface="Arial" panose="020B0604020202020204" pitchFamily="34" charset="0"/>
              <a:buChar char="•"/>
            </a:pPr>
            <a:r>
              <a:rPr lang="en-US" altLang="en-US" dirty="0"/>
              <a:t>Enforce usage and rate limits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3353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pic>
        <p:nvPicPr>
          <p:cNvPr id="6" name="Broken Access Control PoC">
            <a:hlinkClick r:id="" action="ppaction://media"/>
            <a:extLst>
              <a:ext uri="{FF2B5EF4-FFF2-40B4-BE49-F238E27FC236}">
                <a16:creationId xmlns:a16="http://schemas.microsoft.com/office/drawing/2014/main" id="{1E5695F4-9300-4500-95DA-0DFE318863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269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8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385" y="281175"/>
            <a:ext cx="8246070" cy="739290"/>
          </a:xfrm>
        </p:spPr>
        <p:txBody>
          <a:bodyPr>
            <a:normAutofit/>
          </a:bodyPr>
          <a:lstStyle/>
          <a:p>
            <a:r>
              <a:rPr lang="en-US" sz="3200" dirty="0">
                <a:solidFill>
                  <a:schemeClr val="bg1"/>
                </a:solidFill>
              </a:rPr>
              <a:t>Security Misconfiguration</a:t>
            </a:r>
          </a:p>
        </p:txBody>
      </p:sp>
      <p:sp>
        <p:nvSpPr>
          <p:cNvPr id="4" name="TextBox 3">
            <a:extLst>
              <a:ext uri="{FF2B5EF4-FFF2-40B4-BE49-F238E27FC236}">
                <a16:creationId xmlns:a16="http://schemas.microsoft.com/office/drawing/2014/main" id="{65A6231B-0F73-4D45-86B0-B9306377534F}"/>
              </a:ext>
            </a:extLst>
          </p:cNvPr>
          <p:cNvSpPr txBox="1"/>
          <p:nvPr/>
        </p:nvSpPr>
        <p:spPr>
          <a:xfrm>
            <a:off x="143555" y="1350110"/>
            <a:ext cx="870418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Misconfigured security controls are a common entry point for attackers. These are when design or configuration weaknesses result from a configuration error or shortcoming. simply said as </a:t>
            </a:r>
            <a:r>
              <a:rPr lang="en-US" b="1" dirty="0"/>
              <a:t>failing to implement all the security controls for a server or web application</a:t>
            </a:r>
            <a:endParaRPr lang="en-US" dirty="0"/>
          </a:p>
          <a:p>
            <a:pPr marL="285750" indent="-285750">
              <a:buFont typeface="Arial" panose="020B0604020202020204" pitchFamily="34" charset="0"/>
              <a:buChar char="•"/>
            </a:pPr>
            <a:r>
              <a:rPr lang="en-US" dirty="0"/>
              <a:t>Example: A database deployed with a default admin password, Directory Listing</a:t>
            </a:r>
          </a:p>
          <a:p>
            <a:pPr marL="285750" indent="-285750">
              <a:buFont typeface="Arial" panose="020B0604020202020204" pitchFamily="34" charset="0"/>
              <a:buChar char="•"/>
            </a:pPr>
            <a:r>
              <a:rPr lang="en-US" dirty="0"/>
              <a:t>Impact : Medium</a:t>
            </a:r>
          </a:p>
          <a:p>
            <a:pPr marL="285750" indent="-285750">
              <a:buFont typeface="Arial" panose="020B0604020202020204" pitchFamily="34" charset="0"/>
              <a:buChar char="•"/>
            </a:pPr>
            <a:r>
              <a:rPr lang="en-US" u="sng" dirty="0"/>
              <a:t>Prevention: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Arial" panose="020B0604020202020204" pitchFamily="34" charset="0"/>
              <a:buChar char="•"/>
            </a:pPr>
            <a:r>
              <a:rPr lang="en-US" altLang="en-US" dirty="0"/>
              <a:t>Disable administration interfaces. </a:t>
            </a:r>
          </a:p>
          <a:p>
            <a:pPr marL="742950" lvl="1" indent="-285750" eaLnBrk="0" fontAlgn="base" hangingPunct="0">
              <a:spcBef>
                <a:spcPct val="0"/>
              </a:spcBef>
              <a:spcAft>
                <a:spcPct val="0"/>
              </a:spcAft>
              <a:buFont typeface="Arial" panose="020B0604020202020204" pitchFamily="34" charset="0"/>
              <a:buChar char="•"/>
            </a:pPr>
            <a:r>
              <a:rPr lang="en-US" altLang="en-US" dirty="0"/>
              <a:t>Disable debugging. </a:t>
            </a:r>
          </a:p>
          <a:p>
            <a:pPr marL="742950" lvl="1" indent="-285750" eaLnBrk="0" fontAlgn="base" hangingPunct="0">
              <a:spcBef>
                <a:spcPct val="0"/>
              </a:spcBef>
              <a:spcAft>
                <a:spcPct val="0"/>
              </a:spcAft>
              <a:buFont typeface="Arial" panose="020B0604020202020204" pitchFamily="34" charset="0"/>
              <a:buChar char="•"/>
            </a:pPr>
            <a:r>
              <a:rPr lang="en-US" altLang="en-US" dirty="0"/>
              <a:t>Disable use of default accounts/passwords. </a:t>
            </a:r>
          </a:p>
          <a:p>
            <a:pPr marL="742950" lvl="1" indent="-285750" eaLnBrk="0" fontAlgn="base" hangingPunct="0">
              <a:spcBef>
                <a:spcPct val="0"/>
              </a:spcBef>
              <a:spcAft>
                <a:spcPct val="0"/>
              </a:spcAft>
              <a:buFont typeface="Arial" panose="020B0604020202020204" pitchFamily="34" charset="0"/>
              <a:buChar char="•"/>
            </a:pPr>
            <a:r>
              <a:rPr lang="en-US" altLang="en-US" dirty="0"/>
              <a:t>Configure server to prevent unauthorized access, directory listing, etc.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2100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8246070" cy="739290"/>
          </a:xfrm>
        </p:spPr>
        <p:txBody>
          <a:bodyPr/>
          <a:lstStyle/>
          <a:p>
            <a:r>
              <a:rPr lang="en-US" sz="3600" dirty="0">
                <a:solidFill>
                  <a:schemeClr val="bg1"/>
                </a:solidFill>
              </a:rPr>
              <a:t>Cross Site Scripting</a:t>
            </a:r>
          </a:p>
        </p:txBody>
      </p:sp>
      <p:sp>
        <p:nvSpPr>
          <p:cNvPr id="6" name="TextBox 5">
            <a:extLst>
              <a:ext uri="{FF2B5EF4-FFF2-40B4-BE49-F238E27FC236}">
                <a16:creationId xmlns:a16="http://schemas.microsoft.com/office/drawing/2014/main" id="{4B8EF164-BC75-4828-9CB8-51C831237935}"/>
              </a:ext>
            </a:extLst>
          </p:cNvPr>
          <p:cNvSpPr txBox="1"/>
          <p:nvPr/>
        </p:nvSpPr>
        <p:spPr>
          <a:xfrm>
            <a:off x="448965" y="1350110"/>
            <a:ext cx="824607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It is a type of injection, in which attacker inject their payload to retrieve sensitive information such as user cookies An attacker can use XSS to send a malicious script to an unsuspecting user. </a:t>
            </a:r>
          </a:p>
          <a:p>
            <a:pPr marL="285750" indent="-285750">
              <a:buFont typeface="Arial" panose="020B0604020202020204" pitchFamily="34" charset="0"/>
              <a:buChar char="•"/>
            </a:pPr>
            <a:r>
              <a:rPr lang="en-US" dirty="0"/>
              <a:t>Types:</a:t>
            </a:r>
          </a:p>
          <a:p>
            <a:pPr marL="742950" lvl="1" indent="-285750">
              <a:buFont typeface="Arial" panose="020B0604020202020204" pitchFamily="34" charset="0"/>
              <a:buChar char="•"/>
            </a:pPr>
            <a:r>
              <a:rPr lang="en-US" dirty="0"/>
              <a:t>Reflected,</a:t>
            </a:r>
          </a:p>
          <a:p>
            <a:pPr marL="742950" lvl="1" indent="-285750">
              <a:buFont typeface="Arial" panose="020B0604020202020204" pitchFamily="34" charset="0"/>
              <a:buChar char="•"/>
            </a:pPr>
            <a:r>
              <a:rPr lang="en-US" dirty="0"/>
              <a:t>Stored, </a:t>
            </a:r>
          </a:p>
          <a:p>
            <a:pPr marL="742950" lvl="1" indent="-285750">
              <a:buFont typeface="Arial" panose="020B0604020202020204" pitchFamily="34" charset="0"/>
              <a:buChar char="•"/>
            </a:pPr>
            <a:r>
              <a:rPr lang="en-US" dirty="0"/>
              <a:t>Dom</a:t>
            </a:r>
          </a:p>
          <a:p>
            <a:pPr marL="285750" indent="-285750">
              <a:buFont typeface="Arial" panose="020B0604020202020204" pitchFamily="34" charset="0"/>
              <a:buChar char="•"/>
            </a:pPr>
            <a:r>
              <a:rPr lang="en-US" dirty="0"/>
              <a:t>Impact: Medium or High</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24315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Synopsis</a:t>
            </a:r>
          </a:p>
        </p:txBody>
      </p:sp>
      <p:sp>
        <p:nvSpPr>
          <p:cNvPr id="3" name="Content Placeholder 2"/>
          <p:cNvSpPr>
            <a:spLocks noGrp="1"/>
          </p:cNvSpPr>
          <p:nvPr>
            <p:ph idx="1"/>
          </p:nvPr>
        </p:nvSpPr>
        <p:spPr>
          <a:xfrm>
            <a:off x="754375" y="1808225"/>
            <a:ext cx="4123034" cy="2595984"/>
          </a:xfrm>
        </p:spPr>
        <p:txBody>
          <a:bodyPr/>
          <a:lstStyle/>
          <a:p>
            <a:r>
              <a:rPr lang="en-US" dirty="0"/>
              <a:t>Introduction</a:t>
            </a:r>
          </a:p>
          <a:p>
            <a:r>
              <a:rPr lang="en-US" dirty="0"/>
              <a:t>Web App pen testing</a:t>
            </a:r>
          </a:p>
          <a:p>
            <a:r>
              <a:rPr lang="en-US" dirty="0"/>
              <a:t>OWASP</a:t>
            </a:r>
          </a:p>
          <a:p>
            <a:r>
              <a:rPr lang="en-US" dirty="0"/>
              <a:t>OWASP top 10</a:t>
            </a:r>
          </a:p>
          <a:p>
            <a:r>
              <a:rPr lang="en-US" dirty="0"/>
              <a:t>Conclusion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4ECF8B8A-DBD6-4B88-9F68-5DDDCEF87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07"/>
            <a:ext cx="9144000" cy="1545622"/>
          </a:xfrm>
          <a:prstGeom prst="rect">
            <a:avLst/>
          </a:prstGeom>
        </p:spPr>
      </p:pic>
      <p:pic>
        <p:nvPicPr>
          <p:cNvPr id="5" name="Picture 4">
            <a:extLst>
              <a:ext uri="{FF2B5EF4-FFF2-40B4-BE49-F238E27FC236}">
                <a16:creationId xmlns:a16="http://schemas.microsoft.com/office/drawing/2014/main" id="{F960769B-A2AF-4719-B7A4-4E927CBE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0" y="1655520"/>
            <a:ext cx="9144000" cy="1374345"/>
          </a:xfrm>
          <a:prstGeom prst="rect">
            <a:avLst/>
          </a:prstGeom>
        </p:spPr>
      </p:pic>
      <p:pic>
        <p:nvPicPr>
          <p:cNvPr id="8" name="Picture 7">
            <a:extLst>
              <a:ext uri="{FF2B5EF4-FFF2-40B4-BE49-F238E27FC236}">
                <a16:creationId xmlns:a16="http://schemas.microsoft.com/office/drawing/2014/main" id="{4D7CDB61-DE3A-40F9-A013-AADB60091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91" y="3206415"/>
            <a:ext cx="3848100" cy="1632740"/>
          </a:xfrm>
          <a:prstGeom prst="rect">
            <a:avLst/>
          </a:prstGeom>
        </p:spPr>
      </p:pic>
      <p:pic>
        <p:nvPicPr>
          <p:cNvPr id="9" name="Picture 8">
            <a:extLst>
              <a:ext uri="{FF2B5EF4-FFF2-40B4-BE49-F238E27FC236}">
                <a16:creationId xmlns:a16="http://schemas.microsoft.com/office/drawing/2014/main" id="{139E0879-B58B-46F6-A680-EBAA96936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0935" y="3133135"/>
            <a:ext cx="3048000" cy="1583688"/>
          </a:xfrm>
          <a:prstGeom prst="rect">
            <a:avLst/>
          </a:prstGeom>
        </p:spPr>
      </p:pic>
    </p:spTree>
    <p:extLst>
      <p:ext uri="{BB962C8B-B14F-4D97-AF65-F5344CB8AC3E}">
        <p14:creationId xmlns:p14="http://schemas.microsoft.com/office/powerpoint/2010/main" val="3137017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0EF88D-8251-487C-AF0B-AAF7F33A371E}"/>
              </a:ext>
            </a:extLst>
          </p:cNvPr>
          <p:cNvSpPr txBox="1"/>
          <p:nvPr/>
        </p:nvSpPr>
        <p:spPr>
          <a:xfrm>
            <a:off x="5488230" y="433880"/>
            <a:ext cx="3359510" cy="646331"/>
          </a:xfrm>
          <a:prstGeom prst="rect">
            <a:avLst/>
          </a:prstGeom>
          <a:noFill/>
        </p:spPr>
        <p:txBody>
          <a:bodyPr wrap="square" rtlCol="0">
            <a:spAutoFit/>
          </a:bodyPr>
          <a:lstStyle/>
          <a:p>
            <a:pPr algn="r">
              <a:spcBef>
                <a:spcPct val="0"/>
              </a:spcBef>
            </a:pPr>
            <a:r>
              <a:rPr lang="en-US" sz="3600" dirty="0">
                <a:solidFill>
                  <a:schemeClr val="bg1"/>
                </a:solidFill>
                <a:effectLst>
                  <a:outerShdw blurRad="50800" dist="38100" dir="2700000" algn="tl" rotWithShape="0">
                    <a:prstClr val="black">
                      <a:alpha val="40000"/>
                    </a:prstClr>
                  </a:outerShdw>
                </a:effectLst>
                <a:latin typeface="+mj-lt"/>
                <a:ea typeface="+mj-ea"/>
                <a:cs typeface="+mj-cs"/>
              </a:rPr>
              <a:t>Model Reports</a:t>
            </a:r>
          </a:p>
        </p:txBody>
      </p:sp>
      <p:sp>
        <p:nvSpPr>
          <p:cNvPr id="9" name="TextBox 8">
            <a:extLst>
              <a:ext uri="{FF2B5EF4-FFF2-40B4-BE49-F238E27FC236}">
                <a16:creationId xmlns:a16="http://schemas.microsoft.com/office/drawing/2014/main" id="{582ADE77-6ACF-4821-A036-E2056F5DA658}"/>
              </a:ext>
            </a:extLst>
          </p:cNvPr>
          <p:cNvSpPr txBox="1"/>
          <p:nvPr/>
        </p:nvSpPr>
        <p:spPr>
          <a:xfrm>
            <a:off x="448965" y="2113635"/>
            <a:ext cx="7940660" cy="1477328"/>
          </a:xfrm>
          <a:prstGeom prst="rect">
            <a:avLst/>
          </a:prstGeom>
          <a:noFill/>
        </p:spPr>
        <p:txBody>
          <a:bodyPr wrap="square" rtlCol="0">
            <a:spAutoFit/>
          </a:bodyPr>
          <a:lstStyle/>
          <a:p>
            <a:r>
              <a:rPr lang="en-US" dirty="0"/>
              <a:t>Reflected XSS: </a:t>
            </a:r>
            <a:r>
              <a:rPr lang="en-US" dirty="0">
                <a:hlinkClick r:id="rId2"/>
              </a:rPr>
              <a:t>https://hackerone.com/reports/789652</a:t>
            </a:r>
            <a:endParaRPr lang="en-US" dirty="0"/>
          </a:p>
          <a:p>
            <a:endParaRPr lang="en-US" dirty="0"/>
          </a:p>
          <a:p>
            <a:r>
              <a:rPr lang="en-US" dirty="0"/>
              <a:t>Stored XSS: </a:t>
            </a:r>
            <a:r>
              <a:rPr lang="en-US" dirty="0">
                <a:hlinkClick r:id="rId3"/>
              </a:rPr>
              <a:t>https://hackerone.com/reports/647130</a:t>
            </a:r>
            <a:endParaRPr lang="en-US" dirty="0"/>
          </a:p>
          <a:p>
            <a:endParaRPr lang="en-US" dirty="0"/>
          </a:p>
          <a:p>
            <a:r>
              <a:rPr lang="en-US" dirty="0"/>
              <a:t>DOM based XSS: </a:t>
            </a:r>
            <a:r>
              <a:rPr lang="en-US" dirty="0">
                <a:hlinkClick r:id="rId4"/>
              </a:rPr>
              <a:t>https://hackerone.com/reports/949382</a:t>
            </a:r>
            <a:endParaRPr lang="en-US" dirty="0"/>
          </a:p>
        </p:txBody>
      </p:sp>
    </p:spTree>
    <p:extLst>
      <p:ext uri="{BB962C8B-B14F-4D97-AF65-F5344CB8AC3E}">
        <p14:creationId xmlns:p14="http://schemas.microsoft.com/office/powerpoint/2010/main" val="7217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930" y="281175"/>
            <a:ext cx="8246070" cy="739290"/>
          </a:xfrm>
        </p:spPr>
        <p:txBody>
          <a:bodyPr>
            <a:normAutofit/>
          </a:bodyPr>
          <a:lstStyle/>
          <a:p>
            <a:r>
              <a:rPr lang="en-US" sz="3200" dirty="0">
                <a:solidFill>
                  <a:schemeClr val="bg1"/>
                </a:solidFill>
              </a:rPr>
              <a:t>Insecure Deserialization</a:t>
            </a:r>
          </a:p>
        </p:txBody>
      </p:sp>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sp>
        <p:nvSpPr>
          <p:cNvPr id="4" name="TextBox 3">
            <a:extLst>
              <a:ext uri="{FF2B5EF4-FFF2-40B4-BE49-F238E27FC236}">
                <a16:creationId xmlns:a16="http://schemas.microsoft.com/office/drawing/2014/main" id="{DD6166CD-20CB-44CE-BB42-60721244AA88}"/>
              </a:ext>
            </a:extLst>
          </p:cNvPr>
          <p:cNvSpPr txBox="1"/>
          <p:nvPr/>
        </p:nvSpPr>
        <p:spPr>
          <a:xfrm>
            <a:off x="296260" y="1502815"/>
            <a:ext cx="839877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Insecure Deserialization is a vulnerability where deserialization flaws allow an attacker to remotely execute code in the system. It is a complex technique, but if executed correctly, it allows attackers to execute malicious code on a server.</a:t>
            </a:r>
          </a:p>
          <a:p>
            <a:pPr marL="285750" indent="-285750">
              <a:buFont typeface="Arial" panose="020B0604020202020204" pitchFamily="34" charset="0"/>
              <a:buChar char="•"/>
            </a:pPr>
            <a:r>
              <a:rPr lang="en-US" dirty="0"/>
              <a:t>Example: An attacker changes the serialized object to give themselves admin privileges </a:t>
            </a:r>
          </a:p>
          <a:p>
            <a:pPr marL="285750" indent="-285750">
              <a:buFont typeface="Arial" panose="020B0604020202020204" pitchFamily="34" charset="0"/>
              <a:buChar char="•"/>
            </a:pPr>
            <a:r>
              <a:rPr lang="en-US" dirty="0"/>
              <a:t>Impact: High</a:t>
            </a:r>
          </a:p>
          <a:p>
            <a:pPr marL="285750" indent="-285750">
              <a:buFont typeface="Arial" panose="020B0604020202020204" pitchFamily="34" charset="0"/>
              <a:buChar char="•"/>
            </a:pPr>
            <a:r>
              <a:rPr lang="en-US" u="sng" dirty="0"/>
              <a:t>Prevention:</a:t>
            </a:r>
          </a:p>
          <a:p>
            <a:pPr marL="742950" lvl="1" indent="-285750">
              <a:buFont typeface="Arial" panose="020B0604020202020204" pitchFamily="34" charset="0"/>
              <a:buChar char="•"/>
            </a:pPr>
            <a:r>
              <a:rPr lang="en-US" dirty="0"/>
              <a:t>prefer standard formats such as JSON or YAML as opposed to native binary formats.</a:t>
            </a:r>
          </a:p>
          <a:p>
            <a:pPr marL="742950" lvl="1" indent="-285750">
              <a:buFont typeface="Arial" panose="020B0604020202020204" pitchFamily="34" charset="0"/>
              <a:buChar char="•"/>
            </a:pPr>
            <a:r>
              <a:rPr lang="en-US" dirty="0"/>
              <a:t>when possible, include positive validation based on signatures for serialized data. Never trust data that has been provided by the user.</a:t>
            </a:r>
            <a:endParaRPr lang="en-US" u="sng" dirty="0"/>
          </a:p>
        </p:txBody>
      </p:sp>
    </p:spTree>
    <p:extLst>
      <p:ext uri="{BB962C8B-B14F-4D97-AF65-F5344CB8AC3E}">
        <p14:creationId xmlns:p14="http://schemas.microsoft.com/office/powerpoint/2010/main" val="353310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kle Deserialization RCE">
            <a:hlinkClick r:id="" action="ppaction://media"/>
            <a:extLst>
              <a:ext uri="{FF2B5EF4-FFF2-40B4-BE49-F238E27FC236}">
                <a16:creationId xmlns:a16="http://schemas.microsoft.com/office/drawing/2014/main" id="{8686A625-E7D6-43D2-9EA9-E698B4EED5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75667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7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05638-A71E-4AA4-B619-CA5F4BF746F1}"/>
              </a:ext>
            </a:extLst>
          </p:cNvPr>
          <p:cNvSpPr txBox="1"/>
          <p:nvPr/>
        </p:nvSpPr>
        <p:spPr>
          <a:xfrm>
            <a:off x="296260" y="1960930"/>
            <a:ext cx="8551480" cy="2308324"/>
          </a:xfrm>
          <a:prstGeom prst="rect">
            <a:avLst/>
          </a:prstGeom>
          <a:noFill/>
        </p:spPr>
        <p:txBody>
          <a:bodyPr wrap="square">
            <a:spAutoFit/>
          </a:bodyPr>
          <a:lstStyle/>
          <a:p>
            <a:pPr marL="742950" lvl="1" indent="-285750">
              <a:buFont typeface="Arial" panose="020B0604020202020204" pitchFamily="34" charset="0"/>
              <a:buChar char="•"/>
            </a:pPr>
            <a:r>
              <a:rPr lang="en-US" dirty="0"/>
              <a:t>This vulnerability’s title states its nature; it describes when applications are built and run using components that contain known vulnerabilities.</a:t>
            </a:r>
          </a:p>
          <a:p>
            <a:pPr marL="742950" lvl="1" indent="-285750">
              <a:buFont typeface="Arial" panose="020B0604020202020204" pitchFamily="34" charset="0"/>
              <a:buChar char="•"/>
            </a:pPr>
            <a:r>
              <a:rPr lang="en-US" dirty="0"/>
              <a:t>Example: Attack web apps if they use older version components and exploit vulnerabilities which is exists in that component</a:t>
            </a:r>
          </a:p>
          <a:p>
            <a:pPr marL="742950" lvl="1" indent="-285750">
              <a:buFont typeface="Arial" panose="020B0604020202020204" pitchFamily="34" charset="0"/>
              <a:buChar char="•"/>
            </a:pPr>
            <a:r>
              <a:rPr lang="en-US" dirty="0"/>
              <a:t>CTF’s and vulnerable machine</a:t>
            </a:r>
          </a:p>
          <a:p>
            <a:pPr marL="742950" lvl="1" indent="-285750">
              <a:buFont typeface="Arial" panose="020B0604020202020204" pitchFamily="34" charset="0"/>
              <a:buChar char="•"/>
            </a:pPr>
            <a:r>
              <a:rPr lang="en-US" u="sng" dirty="0"/>
              <a:t>Prevention:</a:t>
            </a:r>
          </a:p>
          <a:p>
            <a:pPr marL="1200150" lvl="2" indent="-285750">
              <a:buFont typeface="Arial" panose="020B0604020202020204" pitchFamily="34" charset="0"/>
              <a:buChar char="•"/>
            </a:pPr>
            <a:r>
              <a:rPr lang="en-US" dirty="0"/>
              <a:t>Use updated version of components always</a:t>
            </a:r>
          </a:p>
          <a:p>
            <a:pPr lvl="1"/>
            <a:endParaRPr lang="en-US" dirty="0"/>
          </a:p>
        </p:txBody>
      </p:sp>
      <p:sp>
        <p:nvSpPr>
          <p:cNvPr id="8" name="Title 1">
            <a:extLst>
              <a:ext uri="{FF2B5EF4-FFF2-40B4-BE49-F238E27FC236}">
                <a16:creationId xmlns:a16="http://schemas.microsoft.com/office/drawing/2014/main" id="{E7E5483D-1F98-4F73-AA32-AF28548030F8}"/>
              </a:ext>
            </a:extLst>
          </p:cNvPr>
          <p:cNvSpPr>
            <a:spLocks noGrp="1"/>
          </p:cNvSpPr>
          <p:nvPr>
            <p:ph type="title"/>
          </p:nvPr>
        </p:nvSpPr>
        <p:spPr>
          <a:xfrm>
            <a:off x="601670" y="327336"/>
            <a:ext cx="8246070" cy="739290"/>
          </a:xfrm>
        </p:spPr>
        <p:txBody>
          <a:bodyPr>
            <a:normAutofit fontScale="90000"/>
          </a:bodyPr>
          <a:lstStyle/>
          <a:p>
            <a:r>
              <a:rPr lang="en-US" sz="3200" dirty="0">
                <a:solidFill>
                  <a:schemeClr val="bg1"/>
                </a:solidFill>
              </a:rPr>
              <a:t>Using Components with </a:t>
            </a:r>
            <a:br>
              <a:rPr lang="en-US" sz="3200" dirty="0">
                <a:solidFill>
                  <a:schemeClr val="bg1"/>
                </a:solidFill>
              </a:rPr>
            </a:br>
            <a:r>
              <a:rPr lang="en-US" sz="3200" dirty="0">
                <a:solidFill>
                  <a:schemeClr val="bg1"/>
                </a:solidFill>
              </a:rPr>
              <a:t>Known Vulnerabilities</a:t>
            </a:r>
          </a:p>
        </p:txBody>
      </p:sp>
    </p:spTree>
    <p:extLst>
      <p:ext uri="{BB962C8B-B14F-4D97-AF65-F5344CB8AC3E}">
        <p14:creationId xmlns:p14="http://schemas.microsoft.com/office/powerpoint/2010/main" val="36631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840" y="128470"/>
            <a:ext cx="8246070" cy="739290"/>
          </a:xfrm>
        </p:spPr>
        <p:txBody>
          <a:bodyPr>
            <a:noAutofit/>
          </a:bodyPr>
          <a:lstStyle/>
          <a:p>
            <a:r>
              <a:rPr lang="en-US" sz="3200" dirty="0"/>
              <a:t>Insufficient Logging And</a:t>
            </a:r>
            <a:br>
              <a:rPr lang="en-US" sz="3200" dirty="0"/>
            </a:br>
            <a:r>
              <a:rPr lang="en-US" sz="3200" dirty="0"/>
              <a:t> Monitoring</a:t>
            </a:r>
          </a:p>
        </p:txBody>
      </p:sp>
      <p:sp>
        <p:nvSpPr>
          <p:cNvPr id="6" name="TextBox 5">
            <a:extLst>
              <a:ext uri="{FF2B5EF4-FFF2-40B4-BE49-F238E27FC236}">
                <a16:creationId xmlns:a16="http://schemas.microsoft.com/office/drawing/2014/main" id="{87438DB0-2694-40EB-854A-D4647A41434D}"/>
              </a:ext>
            </a:extLst>
          </p:cNvPr>
          <p:cNvSpPr txBox="1"/>
          <p:nvPr/>
        </p:nvSpPr>
        <p:spPr>
          <a:xfrm>
            <a:off x="143555" y="1197405"/>
            <a:ext cx="83987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Logging and monitoring are activities that should be performed to a website frequently, to guarantee it is secure. Failure to adequately log and monitor a site leaves it vulnerable to more severe compromising activities.</a:t>
            </a:r>
          </a:p>
          <a:p>
            <a:pPr marL="285750" indent="-285750">
              <a:buFont typeface="Arial" panose="020B0604020202020204" pitchFamily="34" charset="0"/>
              <a:buChar char="•"/>
            </a:pPr>
            <a:r>
              <a:rPr lang="en-US" dirty="0"/>
              <a:t>Example: Attacker attacks organization, But the organization doesn’t know about the attack due to </a:t>
            </a:r>
            <a:r>
              <a:rPr lang="en-US" sz="1800" dirty="0"/>
              <a:t>Insufficient Logging And Monitoring</a:t>
            </a:r>
          </a:p>
          <a:p>
            <a:pPr marL="285750" indent="-285750">
              <a:buFont typeface="Arial" panose="020B0604020202020204" pitchFamily="34" charset="0"/>
              <a:buChar char="•"/>
            </a:pPr>
            <a:r>
              <a:rPr lang="en-US" sz="1800" u="sng" dirty="0"/>
              <a:t>Prevention:</a:t>
            </a:r>
          </a:p>
          <a:p>
            <a:pPr marL="742950" lvl="1" indent="-285750">
              <a:buFont typeface="Arial" panose="020B0604020202020204" pitchFamily="34" charset="0"/>
              <a:buChar char="•"/>
            </a:pPr>
            <a:r>
              <a:rPr lang="en-US" dirty="0"/>
              <a:t>Ensure that logs are generated in a format that can be easily consumed by a centralized log management solutions.</a:t>
            </a:r>
          </a:p>
          <a:p>
            <a:pPr marL="742950" lvl="1" indent="-285750">
              <a:buFont typeface="Arial" panose="020B0604020202020204" pitchFamily="34" charset="0"/>
              <a:buChar char="•"/>
            </a:pPr>
            <a:r>
              <a:rPr lang="en-US" dirty="0"/>
              <a:t>Ensure high-value transactions have an audit trail with integrity controls to prevent tampering or deletion, such as append-only database tables or similar</a:t>
            </a:r>
          </a:p>
        </p:txBody>
      </p:sp>
    </p:spTree>
    <p:extLst>
      <p:ext uri="{BB962C8B-B14F-4D97-AF65-F5344CB8AC3E}">
        <p14:creationId xmlns:p14="http://schemas.microsoft.com/office/powerpoint/2010/main" val="42560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754375" y="1808225"/>
            <a:ext cx="4123034" cy="2595984"/>
          </a:xfrm>
        </p:spPr>
        <p:txBody>
          <a:bodyPr/>
          <a:lstStyle/>
          <a:p>
            <a:endParaRPr lang="en-US" dirty="0"/>
          </a:p>
          <a:p>
            <a:pPr marL="0" indent="0">
              <a:buNone/>
            </a:pPr>
            <a:endParaRPr lang="en-US" dirty="0"/>
          </a:p>
          <a:p>
            <a:endParaRPr lang="en-US" dirty="0"/>
          </a:p>
        </p:txBody>
      </p:sp>
      <p:sp>
        <p:nvSpPr>
          <p:cNvPr id="5" name="TextBox 4">
            <a:extLst>
              <a:ext uri="{FF2B5EF4-FFF2-40B4-BE49-F238E27FC236}">
                <a16:creationId xmlns:a16="http://schemas.microsoft.com/office/drawing/2014/main" id="{9D6A5578-82FE-4727-9867-DEF902503BE5}"/>
              </a:ext>
            </a:extLst>
          </p:cNvPr>
          <p:cNvSpPr txBox="1"/>
          <p:nvPr/>
        </p:nvSpPr>
        <p:spPr>
          <a:xfrm>
            <a:off x="448965" y="1960930"/>
            <a:ext cx="7940660" cy="1754326"/>
          </a:xfrm>
          <a:prstGeom prst="rect">
            <a:avLst/>
          </a:prstGeom>
          <a:noFill/>
        </p:spPr>
        <p:txBody>
          <a:bodyPr wrap="square">
            <a:spAutoFit/>
          </a:bodyPr>
          <a:lstStyle/>
          <a:p>
            <a:pPr marL="285750" indent="-285750">
              <a:buFont typeface="Arial" panose="020B0604020202020204" pitchFamily="34" charset="0"/>
              <a:buChar char="•"/>
            </a:pPr>
            <a:r>
              <a:rPr lang="en-US" dirty="0"/>
              <a:t>As always said, no website is 100% secure. </a:t>
            </a:r>
          </a:p>
          <a:p>
            <a:pPr marL="285750" indent="-285750">
              <a:buFont typeface="Arial" panose="020B0604020202020204" pitchFamily="34" charset="0"/>
              <a:buChar char="•"/>
            </a:pPr>
            <a:r>
              <a:rPr lang="en-US" dirty="0"/>
              <a:t>It is your duty to protect your information from being stolen</a:t>
            </a:r>
          </a:p>
          <a:p>
            <a:pPr marL="285750" indent="-285750">
              <a:buFont typeface="Arial" panose="020B0604020202020204" pitchFamily="34" charset="0"/>
              <a:buChar char="•"/>
            </a:pPr>
            <a:r>
              <a:rPr lang="en-US" dirty="0"/>
              <a:t>If you suspect any website or any data asking platform is not safe to protect your data, just leave from there.</a:t>
            </a:r>
          </a:p>
          <a:p>
            <a:pPr marL="285750" indent="-285750">
              <a:buFont typeface="Arial" panose="020B0604020202020204" pitchFamily="34" charset="0"/>
              <a:buChar char="•"/>
            </a:pPr>
            <a:r>
              <a:rPr lang="en-US" dirty="0"/>
              <a:t>Try to keep your data always private.</a:t>
            </a:r>
          </a:p>
          <a:p>
            <a:pPr marL="285750" indent="-285750">
              <a:buFont typeface="Arial" panose="020B0604020202020204" pitchFamily="34" charset="0"/>
              <a:buChar char="•"/>
            </a:pPr>
            <a:r>
              <a:rPr lang="en-US" dirty="0"/>
              <a:t>Finally don’t forget one thing you are the front-line defender of your data</a:t>
            </a:r>
          </a:p>
        </p:txBody>
      </p:sp>
    </p:spTree>
    <p:extLst>
      <p:ext uri="{BB962C8B-B14F-4D97-AF65-F5344CB8AC3E}">
        <p14:creationId xmlns:p14="http://schemas.microsoft.com/office/powerpoint/2010/main" val="24982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15892" y="2037282"/>
            <a:ext cx="3512215" cy="1068935"/>
          </a:xfrm>
        </p:spPr>
        <p:txBody>
          <a:bodyPr>
            <a:prstTxWarp prst="textDeflate">
              <a:avLst/>
            </a:prstTxWarp>
            <a:normAutofit/>
          </a:bodyPr>
          <a:lstStyle/>
          <a:p>
            <a:r>
              <a:rPr lang="en-US" b="1"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THANK YOU</a:t>
            </a:r>
          </a:p>
        </p:txBody>
      </p:sp>
    </p:spTree>
    <p:extLst>
      <p:ext uri="{BB962C8B-B14F-4D97-AF65-F5344CB8AC3E}">
        <p14:creationId xmlns:p14="http://schemas.microsoft.com/office/powerpoint/2010/main" val="4167378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Introduction</a:t>
            </a:r>
          </a:p>
        </p:txBody>
      </p:sp>
      <p:sp>
        <p:nvSpPr>
          <p:cNvPr id="3" name="TextBox 2">
            <a:extLst>
              <a:ext uri="{FF2B5EF4-FFF2-40B4-BE49-F238E27FC236}">
                <a16:creationId xmlns:a16="http://schemas.microsoft.com/office/drawing/2014/main" id="{43023067-3DDA-4B7A-82B4-0BAD57E5DCFE}"/>
              </a:ext>
            </a:extLst>
          </p:cNvPr>
          <p:cNvSpPr txBox="1"/>
          <p:nvPr/>
        </p:nvSpPr>
        <p:spPr>
          <a:xfrm>
            <a:off x="1670605" y="1095550"/>
            <a:ext cx="656631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In today’s modern world everything is being modernized.</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Just as security features are increasing day by day, at the same time users information being stolen Sometimes due to the Illegal hackers and sometimes due to the careless of the security system officials.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To identify and fix those vulnerabilities many organizations like OWASP have released many security standards based on the impact of the vulnerability.</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Today I take a session about OWASP top 10 vulnerabilities</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Web App Pen testing</a:t>
            </a:r>
          </a:p>
        </p:txBody>
      </p:sp>
      <p:sp>
        <p:nvSpPr>
          <p:cNvPr id="3" name="TextBox 2">
            <a:extLst>
              <a:ext uri="{FF2B5EF4-FFF2-40B4-BE49-F238E27FC236}">
                <a16:creationId xmlns:a16="http://schemas.microsoft.com/office/drawing/2014/main" id="{43023067-3DDA-4B7A-82B4-0BAD57E5DCFE}"/>
              </a:ext>
            </a:extLst>
          </p:cNvPr>
          <p:cNvSpPr txBox="1"/>
          <p:nvPr/>
        </p:nvSpPr>
        <p:spPr>
          <a:xfrm>
            <a:off x="1670605" y="1140589"/>
            <a:ext cx="6566315"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It is the process of using penetration testing techniques on a web application to detect its vulnerabilities.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We can find Vulnerabilities by using automate tools or by manual testing.</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There are multiple vulnerabilities can be found in an web app which we can see later in OWASP top 10 this session</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Web app pen testing has 5 parts.</a:t>
            </a:r>
          </a:p>
          <a:p>
            <a:r>
              <a:rPr lang="en-US" sz="2000" dirty="0">
                <a:solidFill>
                  <a:schemeClr val="bg1"/>
                </a:solidFill>
              </a:rPr>
              <a:t>	Planning and reconnaissance, Scanning, Gaining 	Access, Maintaining access, Analysis</a:t>
            </a:r>
          </a:p>
        </p:txBody>
      </p:sp>
    </p:spTree>
    <p:extLst>
      <p:ext uri="{BB962C8B-B14F-4D97-AF65-F5344CB8AC3E}">
        <p14:creationId xmlns:p14="http://schemas.microsoft.com/office/powerpoint/2010/main" val="17644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Stages</a:t>
            </a:r>
          </a:p>
        </p:txBody>
      </p:sp>
      <p:sp>
        <p:nvSpPr>
          <p:cNvPr id="16" name="TextBox 15">
            <a:extLst>
              <a:ext uri="{FF2B5EF4-FFF2-40B4-BE49-F238E27FC236}">
                <a16:creationId xmlns:a16="http://schemas.microsoft.com/office/drawing/2014/main" id="{E75995F1-D513-4F99-B95B-6105A4DC9094}"/>
              </a:ext>
            </a:extLst>
          </p:cNvPr>
          <p:cNvSpPr txBox="1"/>
          <p:nvPr/>
        </p:nvSpPr>
        <p:spPr>
          <a:xfrm>
            <a:off x="296260" y="2419045"/>
            <a:ext cx="7177135" cy="2031325"/>
          </a:xfrm>
          <a:prstGeom prst="rect">
            <a:avLst/>
          </a:prstGeom>
          <a:noFill/>
        </p:spPr>
        <p:txBody>
          <a:bodyPr wrap="square" rtlCol="0">
            <a:spAutoFit/>
          </a:bodyPr>
          <a:lstStyle/>
          <a:p>
            <a:pPr marL="342900" indent="-342900">
              <a:buFont typeface="+mj-lt"/>
              <a:buAutoNum type="arabicPeriod"/>
            </a:pPr>
            <a:r>
              <a:rPr lang="en-US" sz="1800" dirty="0"/>
              <a:t>Planning and reconnaissance</a:t>
            </a:r>
          </a:p>
          <a:p>
            <a:pPr marL="342900" indent="-342900">
              <a:buFont typeface="+mj-lt"/>
              <a:buAutoNum type="arabicPeriod"/>
            </a:pPr>
            <a:r>
              <a:rPr lang="en-US" sz="1800" dirty="0"/>
              <a:t>Scanning</a:t>
            </a:r>
          </a:p>
          <a:p>
            <a:pPr marL="342900" indent="-342900">
              <a:buFont typeface="+mj-lt"/>
              <a:buAutoNum type="arabicPeriod"/>
            </a:pPr>
            <a:r>
              <a:rPr lang="en-US" sz="1800" dirty="0"/>
              <a:t>Gaining Access</a:t>
            </a:r>
          </a:p>
          <a:p>
            <a:pPr marL="342900" indent="-342900">
              <a:buFont typeface="+mj-lt"/>
              <a:buAutoNum type="arabicPeriod"/>
            </a:pPr>
            <a:r>
              <a:rPr lang="en-US" sz="1800" dirty="0"/>
              <a:t>Maintaining access</a:t>
            </a:r>
          </a:p>
          <a:p>
            <a:pPr marL="342900" indent="-342900">
              <a:buFont typeface="+mj-lt"/>
              <a:buAutoNum type="arabicPeriod"/>
            </a:pPr>
            <a:r>
              <a:rPr lang="en-US" sz="1800" dirty="0"/>
              <a:t>Analysis</a:t>
            </a:r>
          </a:p>
          <a:p>
            <a:pPr marL="342900" indent="-342900">
              <a:buFont typeface="+mj-lt"/>
              <a:buAutoNum type="arabicPeriod"/>
            </a:pPr>
            <a:endParaRPr lang="en-US" sz="1800" dirty="0"/>
          </a:p>
          <a:p>
            <a:pPr marL="342900" indent="-342900">
              <a:buFont typeface="+mj-lt"/>
              <a:buAutoNum type="arabicPeriod"/>
            </a:pPr>
            <a:endParaRPr lang="en-US" dirty="0"/>
          </a:p>
        </p:txBody>
      </p:sp>
      <p:pic>
        <p:nvPicPr>
          <p:cNvPr id="18" name="Picture 17">
            <a:extLst>
              <a:ext uri="{FF2B5EF4-FFF2-40B4-BE49-F238E27FC236}">
                <a16:creationId xmlns:a16="http://schemas.microsoft.com/office/drawing/2014/main" id="{27BBB496-D965-49FD-9CDB-9153D2C72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065" y="1197405"/>
            <a:ext cx="5650085" cy="3946095"/>
          </a:xfrm>
          <a:prstGeom prst="rect">
            <a:avLst/>
          </a:prstGeom>
        </p:spPr>
      </p:pic>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OWASP</a:t>
            </a:r>
          </a:p>
        </p:txBody>
      </p:sp>
      <p:sp>
        <p:nvSpPr>
          <p:cNvPr id="3" name="TextBox 2">
            <a:extLst>
              <a:ext uri="{FF2B5EF4-FFF2-40B4-BE49-F238E27FC236}">
                <a16:creationId xmlns:a16="http://schemas.microsoft.com/office/drawing/2014/main" id="{43023067-3DDA-4B7A-82B4-0BAD57E5DCFE}"/>
              </a:ext>
            </a:extLst>
          </p:cNvPr>
          <p:cNvSpPr txBox="1"/>
          <p:nvPr/>
        </p:nvSpPr>
        <p:spPr>
          <a:xfrm>
            <a:off x="1670605" y="1140589"/>
            <a:ext cx="6566315"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Open Web Application Security Project</a:t>
            </a:r>
          </a:p>
          <a:p>
            <a:pPr marL="285750" indent="-285750">
              <a:buFont typeface="Arial" panose="020B0604020202020204" pitchFamily="34" charset="0"/>
              <a:buChar char="•"/>
            </a:pPr>
            <a:r>
              <a:rPr lang="en-US" sz="2000" dirty="0">
                <a:solidFill>
                  <a:schemeClr val="bg1"/>
                </a:solidFill>
              </a:rPr>
              <a:t>The Open Web Application Security Project (</a:t>
            </a:r>
            <a:r>
              <a:rPr lang="en-US" sz="2000" b="1" dirty="0">
                <a:solidFill>
                  <a:schemeClr val="bg1"/>
                </a:solidFill>
              </a:rPr>
              <a:t>OWASP</a:t>
            </a:r>
            <a:r>
              <a:rPr lang="en-US" sz="2000" dirty="0">
                <a:solidFill>
                  <a:schemeClr val="bg1"/>
                </a:solidFill>
              </a:rPr>
              <a:t>) is a non-profit foundation dedicated to improving the security of software.</a:t>
            </a:r>
          </a:p>
          <a:p>
            <a:pPr marL="285750" indent="-285750">
              <a:buFont typeface="Arial" panose="020B0604020202020204" pitchFamily="34" charset="0"/>
              <a:buChar char="•"/>
            </a:pPr>
            <a:r>
              <a:rPr lang="en-US" sz="2000" dirty="0">
                <a:solidFill>
                  <a:schemeClr val="bg1"/>
                </a:solidFill>
              </a:rPr>
              <a:t>OWASP maintains the Top 10 list of vulnerabilities and has done so since 2003. Every 2-3 years the list is updated in accordance with advancements and changes in the AppSec market. </a:t>
            </a:r>
          </a:p>
          <a:p>
            <a:pPr marL="285750" indent="-285750">
              <a:buFont typeface="Arial" panose="020B0604020202020204" pitchFamily="34" charset="0"/>
              <a:buChar char="•"/>
            </a:pPr>
            <a:r>
              <a:rPr lang="en-US" sz="2000" dirty="0">
                <a:solidFill>
                  <a:schemeClr val="bg1"/>
                </a:solidFill>
              </a:rPr>
              <a:t>It serves as a key checklist and internal Web application development standard for many of the world’s largest organizations.</a:t>
            </a:r>
          </a:p>
        </p:txBody>
      </p:sp>
    </p:spTree>
    <p:extLst>
      <p:ext uri="{BB962C8B-B14F-4D97-AF65-F5344CB8AC3E}">
        <p14:creationId xmlns:p14="http://schemas.microsoft.com/office/powerpoint/2010/main" val="406025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OWASP top 10</a:t>
            </a:r>
          </a:p>
        </p:txBody>
      </p:sp>
      <p:sp>
        <p:nvSpPr>
          <p:cNvPr id="3" name="TextBox 2">
            <a:extLst>
              <a:ext uri="{FF2B5EF4-FFF2-40B4-BE49-F238E27FC236}">
                <a16:creationId xmlns:a16="http://schemas.microsoft.com/office/drawing/2014/main" id="{43023067-3DDA-4B7A-82B4-0BAD57E5DCFE}"/>
              </a:ext>
            </a:extLst>
          </p:cNvPr>
          <p:cNvSpPr txBox="1"/>
          <p:nvPr/>
        </p:nvSpPr>
        <p:spPr>
          <a:xfrm>
            <a:off x="1670605" y="1350110"/>
            <a:ext cx="6566315" cy="3170099"/>
          </a:xfrm>
          <a:prstGeom prst="rect">
            <a:avLst/>
          </a:prstGeom>
          <a:noFill/>
        </p:spPr>
        <p:txBody>
          <a:bodyPr wrap="square" rtlCol="0">
            <a:spAutoFit/>
          </a:bodyPr>
          <a:lstStyle/>
          <a:p>
            <a:pPr marL="457200" indent="-457200">
              <a:buFont typeface="+mj-lt"/>
              <a:buAutoNum type="arabicPeriod"/>
            </a:pPr>
            <a:r>
              <a:rPr lang="en-US" sz="2000" dirty="0">
                <a:solidFill>
                  <a:schemeClr val="bg1"/>
                </a:solidFill>
              </a:rPr>
              <a:t>Injection</a:t>
            </a:r>
          </a:p>
          <a:p>
            <a:pPr marL="457200" indent="-457200">
              <a:buFont typeface="+mj-lt"/>
              <a:buAutoNum type="arabicPeriod"/>
            </a:pPr>
            <a:r>
              <a:rPr lang="en-US" sz="2000" dirty="0">
                <a:solidFill>
                  <a:schemeClr val="bg1"/>
                </a:solidFill>
              </a:rPr>
              <a:t>Broken Authentication</a:t>
            </a:r>
          </a:p>
          <a:p>
            <a:pPr marL="457200" indent="-457200">
              <a:buFont typeface="+mj-lt"/>
              <a:buAutoNum type="arabicPeriod"/>
            </a:pPr>
            <a:r>
              <a:rPr lang="en-US" sz="2000" dirty="0">
                <a:solidFill>
                  <a:schemeClr val="bg1"/>
                </a:solidFill>
              </a:rPr>
              <a:t>Sensitive Data Exposure</a:t>
            </a:r>
          </a:p>
          <a:p>
            <a:pPr marL="457200" indent="-457200">
              <a:buFont typeface="+mj-lt"/>
              <a:buAutoNum type="arabicPeriod"/>
            </a:pPr>
            <a:r>
              <a:rPr lang="en-US" sz="2000" dirty="0">
                <a:solidFill>
                  <a:schemeClr val="bg1"/>
                </a:solidFill>
              </a:rPr>
              <a:t>XML External Entities(XXE)</a:t>
            </a:r>
          </a:p>
          <a:p>
            <a:pPr marL="457200" indent="-457200">
              <a:buFont typeface="+mj-lt"/>
              <a:buAutoNum type="arabicPeriod"/>
            </a:pPr>
            <a:r>
              <a:rPr lang="en-US" sz="2000" dirty="0">
                <a:solidFill>
                  <a:schemeClr val="bg1"/>
                </a:solidFill>
              </a:rPr>
              <a:t>Broken Access Control</a:t>
            </a:r>
          </a:p>
          <a:p>
            <a:pPr marL="457200" indent="-457200">
              <a:buFont typeface="+mj-lt"/>
              <a:buAutoNum type="arabicPeriod"/>
            </a:pPr>
            <a:r>
              <a:rPr lang="en-US" sz="2000" dirty="0">
                <a:solidFill>
                  <a:schemeClr val="bg1"/>
                </a:solidFill>
              </a:rPr>
              <a:t>Security Misconfiguration</a:t>
            </a:r>
          </a:p>
          <a:p>
            <a:pPr marL="457200" indent="-457200">
              <a:buFont typeface="+mj-lt"/>
              <a:buAutoNum type="arabicPeriod"/>
            </a:pPr>
            <a:r>
              <a:rPr lang="en-US" sz="2000" dirty="0">
                <a:solidFill>
                  <a:schemeClr val="bg1"/>
                </a:solidFill>
              </a:rPr>
              <a:t>Cross Site Scripting</a:t>
            </a:r>
          </a:p>
          <a:p>
            <a:pPr marL="457200" indent="-457200">
              <a:buFont typeface="+mj-lt"/>
              <a:buAutoNum type="arabicPeriod"/>
            </a:pPr>
            <a:r>
              <a:rPr lang="en-US" sz="2000" dirty="0">
                <a:solidFill>
                  <a:schemeClr val="bg1"/>
                </a:solidFill>
              </a:rPr>
              <a:t>Insecure Deserialization</a:t>
            </a:r>
          </a:p>
          <a:p>
            <a:pPr marL="457200" indent="-457200">
              <a:buFont typeface="+mj-lt"/>
              <a:buAutoNum type="arabicPeriod"/>
            </a:pPr>
            <a:r>
              <a:rPr lang="en-US" sz="2000" dirty="0">
                <a:solidFill>
                  <a:schemeClr val="bg1"/>
                </a:solidFill>
              </a:rPr>
              <a:t>Using Components with Known Vulnerabilities</a:t>
            </a:r>
          </a:p>
          <a:p>
            <a:pPr marL="457200" indent="-457200">
              <a:buFont typeface="+mj-lt"/>
              <a:buAutoNum type="arabicPeriod"/>
            </a:pPr>
            <a:r>
              <a:rPr lang="en-US" sz="2000" dirty="0">
                <a:solidFill>
                  <a:schemeClr val="bg1"/>
                </a:solidFill>
              </a:rPr>
              <a:t>Insufficient Logging &amp; Monitoring</a:t>
            </a:r>
          </a:p>
        </p:txBody>
      </p:sp>
    </p:spTree>
    <p:extLst>
      <p:ext uri="{BB962C8B-B14F-4D97-AF65-F5344CB8AC3E}">
        <p14:creationId xmlns:p14="http://schemas.microsoft.com/office/powerpoint/2010/main" val="358281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Changes(2013-2017)</a:t>
            </a:r>
          </a:p>
        </p:txBody>
      </p:sp>
      <p:pic>
        <p:nvPicPr>
          <p:cNvPr id="7" name="Picture 6">
            <a:extLst>
              <a:ext uri="{FF2B5EF4-FFF2-40B4-BE49-F238E27FC236}">
                <a16:creationId xmlns:a16="http://schemas.microsoft.com/office/drawing/2014/main" id="{73EB3D19-B2CA-481F-ADFC-673CE34AA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0" y="1197405"/>
            <a:ext cx="7320690" cy="3875659"/>
          </a:xfrm>
          <a:prstGeom prst="rect">
            <a:avLst/>
          </a:prstGeom>
        </p:spPr>
      </p:pic>
    </p:spTree>
    <p:extLst>
      <p:ext uri="{BB962C8B-B14F-4D97-AF65-F5344CB8AC3E}">
        <p14:creationId xmlns:p14="http://schemas.microsoft.com/office/powerpoint/2010/main" val="217768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a:t>
            </a:r>
          </a:p>
        </p:txBody>
      </p:sp>
      <p:sp>
        <p:nvSpPr>
          <p:cNvPr id="3" name="Content Placeholder 2"/>
          <p:cNvSpPr>
            <a:spLocks noGrp="1"/>
          </p:cNvSpPr>
          <p:nvPr>
            <p:ph idx="1"/>
          </p:nvPr>
        </p:nvSpPr>
        <p:spPr>
          <a:xfrm>
            <a:off x="143556" y="1502815"/>
            <a:ext cx="8704184" cy="3359510"/>
          </a:xfrm>
        </p:spPr>
        <p:txBody>
          <a:bodyPr>
            <a:normAutofit/>
          </a:bodyPr>
          <a:lstStyle/>
          <a:p>
            <a:r>
              <a:rPr lang="en-US" sz="1800" dirty="0"/>
              <a:t>A code injection occurs when invalid data is sent by an attacker into a web application. The attacker’s intent in doing so is to make the application do something it was not designed to do.</a:t>
            </a:r>
          </a:p>
          <a:p>
            <a:r>
              <a:rPr lang="en-US" sz="1800" dirty="0"/>
              <a:t>Example: SQL injection</a:t>
            </a:r>
          </a:p>
          <a:p>
            <a:r>
              <a:rPr lang="en-US" sz="1800" dirty="0"/>
              <a:t>Impact: HIGH</a:t>
            </a:r>
          </a:p>
          <a:p>
            <a:r>
              <a:rPr lang="en-US" sz="1800" u="sng" dirty="0"/>
              <a:t>Prevention:</a:t>
            </a:r>
          </a:p>
          <a:p>
            <a:pPr lvl="1">
              <a:buFont typeface="Arial" panose="020B0604020202020204" pitchFamily="34" charset="0"/>
              <a:buChar char="•"/>
            </a:pPr>
            <a:r>
              <a:rPr lang="en-US" sz="1800" dirty="0"/>
              <a:t>Use positive or “whitelist” server-side input validation</a:t>
            </a:r>
          </a:p>
          <a:p>
            <a:pPr lvl="1">
              <a:buFont typeface="Arial" panose="020B0604020202020204" pitchFamily="34" charset="0"/>
              <a:buChar char="•"/>
            </a:pPr>
            <a:r>
              <a:rPr lang="en-US" sz="1800" dirty="0"/>
              <a:t>Escape special characters</a:t>
            </a:r>
          </a:p>
          <a:p>
            <a:pPr lvl="1">
              <a:buFont typeface="Arial" panose="020B0604020202020204" pitchFamily="34" charset="0"/>
              <a:buChar char="•"/>
            </a:pPr>
            <a:r>
              <a:rPr lang="en-US" sz="1800" dirty="0"/>
              <a:t>Use LIMIT and other SQL controls within queries to prevent mass disclosure of records in case of SQL injection.</a:t>
            </a:r>
          </a:p>
          <a:p>
            <a:endParaRPr lang="en-US" sz="1800" dirty="0"/>
          </a:p>
          <a:p>
            <a:endParaRPr lang="en-US" sz="1800" dirty="0"/>
          </a:p>
        </p:txBody>
      </p:sp>
    </p:spTree>
    <p:extLst>
      <p:ext uri="{BB962C8B-B14F-4D97-AF65-F5344CB8AC3E}">
        <p14:creationId xmlns:p14="http://schemas.microsoft.com/office/powerpoint/2010/main" val="1163072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1219</Words>
  <Application>Microsoft Office PowerPoint</Application>
  <PresentationFormat>On-screen Show (16:9)</PresentationFormat>
  <Paragraphs>147</Paragraphs>
  <Slides>27</Slides>
  <Notes>1</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Algerian</vt:lpstr>
      <vt:lpstr>Arial</vt:lpstr>
      <vt:lpstr>Calibri</vt:lpstr>
      <vt:lpstr>Office Theme</vt:lpstr>
      <vt:lpstr>OWASP TOP 10</vt:lpstr>
      <vt:lpstr>Synopsis</vt:lpstr>
      <vt:lpstr>Introduction</vt:lpstr>
      <vt:lpstr>Web App Pen testing</vt:lpstr>
      <vt:lpstr>Stages</vt:lpstr>
      <vt:lpstr>OWASP</vt:lpstr>
      <vt:lpstr>OWASP top 10</vt:lpstr>
      <vt:lpstr>Changes(2013-2017)</vt:lpstr>
      <vt:lpstr>Injection</vt:lpstr>
      <vt:lpstr>Broken Authentication</vt:lpstr>
      <vt:lpstr>PowerPoint Presentation</vt:lpstr>
      <vt:lpstr>Sensitive data Exposure</vt:lpstr>
      <vt:lpstr>PowerPoint Presentation</vt:lpstr>
      <vt:lpstr>XML External Entities(XXE)</vt:lpstr>
      <vt:lpstr>PowerPoint Presentation</vt:lpstr>
      <vt:lpstr>Broken Access Control</vt:lpstr>
      <vt:lpstr>PowerPoint Presentation</vt:lpstr>
      <vt:lpstr>Security Misconfiguration</vt:lpstr>
      <vt:lpstr>Cross Site Scripting</vt:lpstr>
      <vt:lpstr>PowerPoint Presentation</vt:lpstr>
      <vt:lpstr>PowerPoint Presentation</vt:lpstr>
      <vt:lpstr>Insecure Deserialization</vt:lpstr>
      <vt:lpstr>PowerPoint Presentation</vt:lpstr>
      <vt:lpstr>Using Components with  Known Vulnerabilities</vt:lpstr>
      <vt:lpstr>Insufficient Logging And  Monitoring</vt:lpstr>
      <vt:lpstr>Conclusion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Manjunathan c</cp:lastModifiedBy>
  <cp:revision>183</cp:revision>
  <dcterms:created xsi:type="dcterms:W3CDTF">2013-08-21T19:17:07Z</dcterms:created>
  <dcterms:modified xsi:type="dcterms:W3CDTF">2021-08-14T09:19:16Z</dcterms:modified>
</cp:coreProperties>
</file>